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9" r:id="rId3"/>
    <p:sldId id="280" r:id="rId4"/>
    <p:sldId id="292" r:id="rId5"/>
    <p:sldId id="294" r:id="rId6"/>
    <p:sldId id="281" r:id="rId7"/>
    <p:sldId id="285" r:id="rId8"/>
    <p:sldId id="293" r:id="rId9"/>
    <p:sldId id="273" r:id="rId10"/>
    <p:sldId id="274" r:id="rId11"/>
    <p:sldId id="272" r:id="rId12"/>
    <p:sldId id="276" r:id="rId13"/>
    <p:sldId id="275" r:id="rId14"/>
    <p:sldId id="291" r:id="rId15"/>
    <p:sldId id="277" r:id="rId16"/>
    <p:sldId id="278"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FFCCFF"/>
    <a:srgbClr val="FFCCCC"/>
    <a:srgbClr val="FF99FF"/>
    <a:srgbClr val="FF00FF"/>
    <a:srgbClr val="FF9900"/>
    <a:srgbClr val="6699FF"/>
    <a:srgbClr val="99CC00"/>
    <a:srgbClr val="CCFFCC"/>
    <a:srgbClr val="6600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C682F70-319B-41C3-AB81-5DDDD2A3C2E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FDE51-401E-4FE9-AC0E-4093546B9925}"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FD1-7521-4F55-9EA8-EA3BDB702D7F}"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A3E0FCF-1506-47CD-B3E9-66B48ECF40DB}"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27F750-D3BC-4C62-B1CD-F3A8D7975CC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237F76A-7E1D-4B25-BDAD-07688DEF29C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B3469DE-43A4-4316-8897-7A0F04A2861E}"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3C99-8128-4E81-B4C2-9237C71DE4AA}"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F579F-B5D1-498D-8FE5-E270ECDCC171}"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973EF-2E56-45A7-B69A-F8F2423E37CE}"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E55AB83-E99D-421C-AB15-1CDBB241929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002F10-957A-4CCA-B031-DB18AEB0325D}"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gif"/><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876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Users\user\Desktop\Bitmap in Cover 7,8,9.cdr.jpg"/>
          <p:cNvPicPr>
            <a:picLocks noChangeAspect="1" noChangeArrowheads="1"/>
          </p:cNvPicPr>
          <p:nvPr/>
        </p:nvPicPr>
        <p:blipFill>
          <a:blip r:embed="rId2" cstate="print"/>
          <a:srcRect t="10000"/>
          <a:stretch>
            <a:fillRect/>
          </a:stretch>
        </p:blipFill>
        <p:spPr bwMode="auto">
          <a:xfrm>
            <a:off x="1447800" y="0"/>
            <a:ext cx="6238283" cy="6172200"/>
          </a:xfrm>
          <a:prstGeom prst="rect">
            <a:avLst/>
          </a:prstGeom>
          <a:noFill/>
          <a:ln w="38100">
            <a:noFill/>
          </a:ln>
        </p:spPr>
      </p:pic>
      <p:sp>
        <p:nvSpPr>
          <p:cNvPr id="6" name="Rectangle 5"/>
          <p:cNvSpPr/>
          <p:nvPr/>
        </p:nvSpPr>
        <p:spPr>
          <a:xfrm>
            <a:off x="0" y="4648200"/>
            <a:ext cx="9144000" cy="2209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bg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600199" y="22860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- 8</a:t>
            </a:r>
          </a:p>
        </p:txBody>
      </p:sp>
      <p:sp>
        <p:nvSpPr>
          <p:cNvPr id="8" name="Title 1"/>
          <p:cNvSpPr txBox="1">
            <a:spLocks/>
          </p:cNvSpPr>
          <p:nvPr/>
        </p:nvSpPr>
        <p:spPr>
          <a:xfrm>
            <a:off x="838200" y="4800600"/>
            <a:ext cx="7391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CHURCH</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THE PEOPLE OF GOD</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8</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914400" y="1600200"/>
            <a:ext cx="7315200" cy="4572000"/>
          </a:xfrm>
          <a:prstGeom prst="ellipse">
            <a:avLst/>
          </a:prstGeom>
          <a:solidFill>
            <a:schemeClr val="bg1"/>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1295400" y="2819400"/>
            <a:ext cx="6477000" cy="838200"/>
          </a:xfrm>
        </p:spPr>
        <p:txBody>
          <a:bodyPr>
            <a:noAutofit/>
          </a:bodyPr>
          <a:lstStyle/>
          <a:p>
            <a:pPr algn="ctr"/>
            <a:r>
              <a:rPr lang="en-US" sz="3500" b="1" dirty="0">
                <a:solidFill>
                  <a:srgbClr val="FF0000"/>
                </a:solidFill>
                <a:latin typeface="Cooper Std Black" pitchFamily="18" charset="0"/>
                <a:cs typeface="Times New Roman" pitchFamily="18" charset="0"/>
              </a:rPr>
              <a:t>Word of God to Remember</a:t>
            </a:r>
            <a:br>
              <a:rPr lang="en-US" sz="3500" b="1" dirty="0">
                <a:solidFill>
                  <a:srgbClr val="FF0000"/>
                </a:solidFill>
                <a:latin typeface="Cooper Std Black" pitchFamily="18" charset="0"/>
                <a:cs typeface="Times New Roman" pitchFamily="18" charset="0"/>
              </a:rPr>
            </a:br>
            <a:endParaRPr lang="en-US" sz="3500" b="1"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685800" y="3733800"/>
            <a:ext cx="7696200" cy="1981200"/>
          </a:xfrm>
        </p:spPr>
        <p:txBody>
          <a:bodyPr>
            <a:noAutofit/>
          </a:bodyPr>
          <a:lstStyle/>
          <a:p>
            <a:pPr algn="ctr">
              <a:buNone/>
            </a:pPr>
            <a:r>
              <a:rPr lang="en-US" sz="3000" dirty="0">
                <a:solidFill>
                  <a:schemeClr val="tx1"/>
                </a:solidFill>
                <a:latin typeface="Arial Narrow" pitchFamily="34" charset="0"/>
                <a:cs typeface="Times New Roman" pitchFamily="18" charset="0"/>
              </a:rPr>
              <a:t>“Now you are the body of Christ, </a:t>
            </a:r>
          </a:p>
          <a:p>
            <a:pPr algn="ctr">
              <a:buNone/>
            </a:pPr>
            <a:r>
              <a:rPr lang="en-US" sz="3000" dirty="0">
                <a:solidFill>
                  <a:schemeClr val="tx1"/>
                </a:solidFill>
                <a:latin typeface="Arial Narrow" pitchFamily="34" charset="0"/>
                <a:cs typeface="Times New Roman" pitchFamily="18" charset="0"/>
              </a:rPr>
              <a:t>and each one of you is a part of it”.</a:t>
            </a:r>
          </a:p>
          <a:p>
            <a:pPr algn="ctr">
              <a:buNone/>
            </a:pPr>
            <a:r>
              <a:rPr lang="en-US" sz="3000" dirty="0">
                <a:solidFill>
                  <a:schemeClr val="tx1"/>
                </a:solidFill>
                <a:latin typeface="Arial Narrow" pitchFamily="34" charset="0"/>
                <a:cs typeface="Times New Roman" pitchFamily="18" charset="0"/>
              </a:rPr>
              <a:t>1 Cor. 12:27</a:t>
            </a:r>
          </a:p>
        </p:txBody>
      </p:sp>
      <p:sp>
        <p:nvSpPr>
          <p:cNvPr id="7" name="5-Point Star 6"/>
          <p:cNvSpPr/>
          <p:nvPr/>
        </p:nvSpPr>
        <p:spPr>
          <a:xfrm>
            <a:off x="1143000" y="1981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1905000" y="1600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2590800" y="1295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429000" y="114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5105400" y="55626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5943600" y="5334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6781800" y="495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7543800" y="4343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981200"/>
            <a:ext cx="8991600" cy="3581400"/>
          </a:xfrm>
          <a:prstGeom prst="rect">
            <a:avLst/>
          </a:prstGeom>
          <a:solidFill>
            <a:srgbClr val="CC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057400"/>
            <a:ext cx="9144000" cy="838200"/>
          </a:xfrm>
        </p:spPr>
        <p:txBody>
          <a:bodyPr>
            <a:normAutofit/>
          </a:bodyPr>
          <a:lstStyle/>
          <a:p>
            <a:pPr algn="ctr"/>
            <a:r>
              <a:rPr lang="en-US" sz="3500" b="1" dirty="0">
                <a:solidFill>
                  <a:srgbClr val="002060"/>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76200" y="2971800"/>
            <a:ext cx="8915400" cy="1143000"/>
          </a:xfrm>
        </p:spPr>
        <p:txBody>
          <a:bodyPr>
            <a:noAutofit/>
          </a:bodyPr>
          <a:lstStyle/>
          <a:p>
            <a:pPr algn="ctr">
              <a:buNone/>
            </a:pPr>
            <a:r>
              <a:rPr lang="en-US" sz="3000" dirty="0">
                <a:solidFill>
                  <a:schemeClr val="tx1"/>
                </a:solidFill>
                <a:latin typeface="Arial Narrow" pitchFamily="34" charset="0"/>
                <a:cs typeface="Times New Roman" pitchFamily="18" charset="0"/>
              </a:rPr>
              <a:t>Jesus the Head and Protector of the </a:t>
            </a:r>
          </a:p>
          <a:p>
            <a:pPr algn="ctr">
              <a:buNone/>
            </a:pPr>
            <a:r>
              <a:rPr lang="en-US" sz="3000" dirty="0">
                <a:solidFill>
                  <a:schemeClr val="tx1"/>
                </a:solidFill>
                <a:latin typeface="Arial Narrow" pitchFamily="34" charset="0"/>
                <a:cs typeface="Times New Roman" pitchFamily="18" charset="0"/>
              </a:rPr>
              <a:t>Church, enable us to grow in you </a:t>
            </a:r>
          </a:p>
          <a:p>
            <a:pPr algn="ctr">
              <a:buNone/>
            </a:pPr>
            <a:r>
              <a:rPr lang="en-US" sz="3000" dirty="0">
                <a:solidFill>
                  <a:schemeClr val="tx1"/>
                </a:solidFill>
                <a:latin typeface="Arial Narrow" pitchFamily="34" charset="0"/>
                <a:cs typeface="Times New Roman" pitchFamily="18" charset="0"/>
              </a:rPr>
              <a:t>and in turn make the </a:t>
            </a:r>
          </a:p>
          <a:p>
            <a:pPr algn="ctr">
              <a:buNone/>
            </a:pPr>
            <a:r>
              <a:rPr lang="en-US" sz="3000" dirty="0">
                <a:solidFill>
                  <a:schemeClr val="tx1"/>
                </a:solidFill>
                <a:latin typeface="Arial Narrow" pitchFamily="34" charset="0"/>
                <a:cs typeface="Times New Roman" pitchFamily="18" charset="0"/>
              </a:rPr>
              <a:t>Church grow through our efforts.</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2514600"/>
            <a:ext cx="8763000" cy="2743200"/>
          </a:xfrm>
          <a:prstGeom prst="rect">
            <a:avLst/>
          </a:prstGeom>
          <a:solidFill>
            <a:srgbClr val="CC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514600"/>
            <a:ext cx="9144000" cy="990600"/>
          </a:xfrm>
        </p:spPr>
        <p:txBody>
          <a:bodyPr>
            <a:noAutofit/>
          </a:bodyPr>
          <a:lstStyle/>
          <a:p>
            <a:pPr algn="ctr"/>
            <a:r>
              <a:rPr lang="en-US" sz="3500" b="1" dirty="0">
                <a:solidFill>
                  <a:srgbClr val="002060"/>
                </a:solidFill>
                <a:latin typeface="Cooper Std Black" pitchFamily="18" charset="0"/>
                <a:cs typeface="Times New Roman" pitchFamily="18" charset="0"/>
              </a:rPr>
              <a:t>My Resolution</a:t>
            </a:r>
            <a:endParaRPr lang="en-US" sz="35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914400" y="3581400"/>
            <a:ext cx="73152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I will participate actively in the </a:t>
            </a:r>
          </a:p>
          <a:p>
            <a:pPr marL="0" indent="0" algn="ctr">
              <a:buNone/>
            </a:pPr>
            <a:r>
              <a:rPr lang="en-US" sz="3000" dirty="0">
                <a:solidFill>
                  <a:schemeClr val="tx1"/>
                </a:solidFill>
                <a:latin typeface="Arial Narrow" pitchFamily="34" charset="0"/>
                <a:cs typeface="Times New Roman" pitchFamily="18" charset="0"/>
              </a:rPr>
              <a:t>various activities in my Parish.</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828800"/>
            <a:ext cx="8991600" cy="3962400"/>
          </a:xfrm>
          <a:prstGeom prst="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981200"/>
            <a:ext cx="9144000" cy="838200"/>
          </a:xfrm>
        </p:spPr>
        <p:txBody>
          <a:bodyPr>
            <a:noAutofit/>
          </a:bodyPr>
          <a:lstStyle/>
          <a:p>
            <a:pPr algn="ctr"/>
            <a:r>
              <a:rPr lang="en-US" sz="3500" b="1" dirty="0">
                <a:solidFill>
                  <a:srgbClr val="FF0000"/>
                </a:solidFill>
                <a:latin typeface="Cooper Std Black" pitchFamily="18" charset="0"/>
                <a:cs typeface="Times New Roman" pitchFamily="18" charset="0"/>
              </a:rPr>
              <a:t>To Think with the Church</a:t>
            </a:r>
            <a:endParaRPr lang="en-US" sz="3500"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76200" y="2895600"/>
            <a:ext cx="8991600" cy="2895600"/>
          </a:xfrm>
        </p:spPr>
        <p:txBody>
          <a:bodyPr>
            <a:noAutofit/>
          </a:bodyPr>
          <a:lstStyle/>
          <a:p>
            <a:pPr marL="57150" indent="290513" algn="just">
              <a:buNone/>
            </a:pPr>
            <a:r>
              <a:rPr lang="en-US" sz="2800" dirty="0">
                <a:solidFill>
                  <a:schemeClr val="tx1"/>
                </a:solidFill>
                <a:latin typeface="Arial Narrow" pitchFamily="34" charset="0"/>
                <a:cs typeface="Times New Roman" pitchFamily="18" charset="0"/>
              </a:rPr>
              <a:t>As all the members of the human body, though they are many, form one body, so also are the faithful in Christ (1 Cor. 12:12). Also, in the building up of Christ's body there is engaged a diversity of members and functions. There is only one Spirit who, according to his own richness and the needs of the ministries, gives his different gifts for the welfare of the Church. </a:t>
            </a:r>
            <a:r>
              <a:rPr lang="en-US" sz="2500" dirty="0">
                <a:solidFill>
                  <a:schemeClr val="tx1"/>
                </a:solidFill>
                <a:latin typeface="Arial Narrow" pitchFamily="34" charset="0"/>
                <a:cs typeface="Times New Roman" pitchFamily="18" charset="0"/>
              </a:rPr>
              <a:t>(Vat. II, The Church, No-7)</a:t>
            </a:r>
          </a:p>
        </p:txBody>
      </p:sp>
      <p:sp>
        <p:nvSpPr>
          <p:cNvPr id="16" name="Sun 15"/>
          <p:cNvSpPr/>
          <p:nvPr/>
        </p:nvSpPr>
        <p:spPr>
          <a:xfrm>
            <a:off x="228600" y="13716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n 16"/>
          <p:cNvSpPr/>
          <p:nvPr/>
        </p:nvSpPr>
        <p:spPr>
          <a:xfrm>
            <a:off x="8001000" y="13716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609600"/>
            <a:ext cx="8991600" cy="556260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762000"/>
            <a:ext cx="9144000" cy="838200"/>
          </a:xfrm>
        </p:spPr>
        <p:txBody>
          <a:bodyPr>
            <a:noAutofit/>
          </a:bodyPr>
          <a:lstStyle/>
          <a:p>
            <a:pPr algn="ctr"/>
            <a:r>
              <a:rPr lang="en-US" sz="3400" b="1" dirty="0">
                <a:solidFill>
                  <a:srgbClr val="002060"/>
                </a:solidFill>
                <a:latin typeface="Cooper Std Black" pitchFamily="18" charset="0"/>
                <a:cs typeface="Times New Roman" pitchFamily="18" charset="0"/>
              </a:rPr>
              <a:t>To Know the Mother Church</a:t>
            </a:r>
            <a:endParaRPr lang="en-US" sz="34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533400" y="1600200"/>
            <a:ext cx="8077200" cy="3638536"/>
          </a:xfrm>
        </p:spPr>
        <p:txBody>
          <a:bodyPr>
            <a:noAutofit/>
          </a:bodyPr>
          <a:lstStyle/>
          <a:p>
            <a:pPr marL="0" indent="0" algn="just">
              <a:buNone/>
            </a:pPr>
            <a:r>
              <a:rPr lang="en-US" sz="2600" dirty="0">
                <a:solidFill>
                  <a:schemeClr val="tx1"/>
                </a:solidFill>
                <a:latin typeface="Arial Narrow" pitchFamily="34" charset="0"/>
                <a:cs typeface="Times New Roman" pitchFamily="18" charset="0"/>
              </a:rPr>
              <a:t>	 The Mar </a:t>
            </a:r>
            <a:r>
              <a:rPr lang="en-US" sz="2600" dirty="0" err="1">
                <a:solidFill>
                  <a:schemeClr val="tx1"/>
                </a:solidFill>
                <a:latin typeface="Arial Narrow" pitchFamily="34" charset="0"/>
                <a:cs typeface="Times New Roman" pitchFamily="18" charset="0"/>
              </a:rPr>
              <a:t>Thomma</a:t>
            </a:r>
            <a:r>
              <a:rPr lang="en-US" sz="2600" dirty="0">
                <a:solidFill>
                  <a:schemeClr val="tx1"/>
                </a:solidFill>
                <a:latin typeface="Arial Narrow" pitchFamily="34" charset="0"/>
                <a:cs typeface="Times New Roman" pitchFamily="18" charset="0"/>
              </a:rPr>
              <a:t> Christians were led by the Bishops appointed by </a:t>
            </a:r>
            <a:r>
              <a:rPr lang="en-US" sz="2600" dirty="0" err="1">
                <a:solidFill>
                  <a:schemeClr val="tx1"/>
                </a:solidFill>
                <a:latin typeface="Arial Narrow" pitchFamily="34" charset="0"/>
                <a:cs typeface="Times New Roman" pitchFamily="18" charset="0"/>
              </a:rPr>
              <a:t>Chaldaya</a:t>
            </a:r>
            <a:r>
              <a:rPr lang="en-US" sz="2600" dirty="0">
                <a:solidFill>
                  <a:schemeClr val="tx1"/>
                </a:solidFill>
                <a:latin typeface="Arial Narrow" pitchFamily="34" charset="0"/>
                <a:cs typeface="Times New Roman" pitchFamily="18" charset="0"/>
              </a:rPr>
              <a:t> Patriarchs till the </a:t>
            </a:r>
            <a:r>
              <a:rPr lang="en-US" sz="2400" dirty="0">
                <a:solidFill>
                  <a:schemeClr val="tx1"/>
                </a:solidFill>
                <a:latin typeface="Arial Narrow" pitchFamily="34" charset="0"/>
                <a:cs typeface="Times New Roman" pitchFamily="18" charset="0"/>
              </a:rPr>
              <a:t>17</a:t>
            </a:r>
            <a:r>
              <a:rPr lang="en-US" sz="2400" spc="-150" dirty="0">
                <a:solidFill>
                  <a:schemeClr val="tx1"/>
                </a:solidFill>
                <a:latin typeface="Arial Narrow" pitchFamily="34" charset="0"/>
                <a:cs typeface="Times New Roman" pitchFamily="18" charset="0"/>
              </a:rPr>
              <a:t>th</a:t>
            </a:r>
            <a:r>
              <a:rPr lang="en-US" sz="2600" dirty="0">
                <a:solidFill>
                  <a:schemeClr val="tx1"/>
                </a:solidFill>
                <a:latin typeface="Arial Narrow" pitchFamily="34" charset="0"/>
                <a:cs typeface="Times New Roman" pitchFamily="18" charset="0"/>
              </a:rPr>
              <a:t> Century. As they were foreigners, the practical governance was carried out by the Archdeacon who was a native. The Archdeacon was an unmarried priest. He was the leader both in the social and ecclesiastical matters. He was the judge in the internal affairs of the Mar </a:t>
            </a:r>
            <a:r>
              <a:rPr lang="en-US" sz="2600" dirty="0" err="1">
                <a:solidFill>
                  <a:schemeClr val="tx1"/>
                </a:solidFill>
                <a:latin typeface="Arial Narrow" pitchFamily="34" charset="0"/>
                <a:cs typeface="Times New Roman" pitchFamily="18" charset="0"/>
              </a:rPr>
              <a:t>Thomma</a:t>
            </a:r>
            <a:r>
              <a:rPr lang="en-US" sz="2600" dirty="0">
                <a:solidFill>
                  <a:schemeClr val="tx1"/>
                </a:solidFill>
                <a:latin typeface="Arial Narrow" pitchFamily="34" charset="0"/>
                <a:cs typeface="Times New Roman" pitchFamily="18" charset="0"/>
              </a:rPr>
              <a:t> Christians. He administered the Church in the absence of a Bishop, and arranged the installation of a new Bishop. It was the office of the Archdeacon that unified the Mar </a:t>
            </a:r>
            <a:r>
              <a:rPr lang="en-US" sz="2600" dirty="0" err="1">
                <a:solidFill>
                  <a:schemeClr val="tx1"/>
                </a:solidFill>
                <a:latin typeface="Arial Narrow" pitchFamily="34" charset="0"/>
                <a:cs typeface="Times New Roman" pitchFamily="18" charset="0"/>
              </a:rPr>
              <a:t>Thomma</a:t>
            </a:r>
            <a:r>
              <a:rPr lang="en-US" sz="2600" dirty="0">
                <a:solidFill>
                  <a:schemeClr val="tx1"/>
                </a:solidFill>
                <a:latin typeface="Arial Narrow" pitchFamily="34" charset="0"/>
                <a:cs typeface="Times New Roman" pitchFamily="18" charset="0"/>
              </a:rPr>
              <a:t> Christians. He was also known by names like '</a:t>
            </a:r>
            <a:r>
              <a:rPr lang="en-US" sz="2600" dirty="0" err="1">
                <a:solidFill>
                  <a:schemeClr val="tx1"/>
                </a:solidFill>
                <a:latin typeface="Arial Narrow" pitchFamily="34" charset="0"/>
                <a:cs typeface="Times New Roman" pitchFamily="18" charset="0"/>
              </a:rPr>
              <a:t>Arkadiakon</a:t>
            </a:r>
            <a:r>
              <a:rPr lang="en-US" sz="2600" dirty="0">
                <a:solidFill>
                  <a:schemeClr val="tx1"/>
                </a:solidFill>
                <a:latin typeface="Arial Narrow" pitchFamily="34" charset="0"/>
                <a:cs typeface="Times New Roman" pitchFamily="18" charset="0"/>
              </a:rPr>
              <a:t>‘, </a:t>
            </a:r>
            <a:r>
              <a:rPr lang="en-US" sz="2600" dirty="0" err="1">
                <a:solidFill>
                  <a:schemeClr val="tx1"/>
                </a:solidFill>
                <a:latin typeface="Arial Narrow" pitchFamily="34" charset="0"/>
                <a:cs typeface="Times New Roman" pitchFamily="18" charset="0"/>
              </a:rPr>
              <a:t>Jathikkukarthavyan</a:t>
            </a:r>
            <a:r>
              <a:rPr lang="en-US" sz="2600" dirty="0">
                <a:solidFill>
                  <a:schemeClr val="tx1"/>
                </a:solidFill>
                <a:latin typeface="Arial Narrow" pitchFamily="34" charset="0"/>
                <a:cs typeface="Times New Roman" pitchFamily="18" charset="0"/>
              </a:rPr>
              <a:t>.</a:t>
            </a:r>
          </a:p>
        </p:txBody>
      </p:sp>
      <p:sp>
        <p:nvSpPr>
          <p:cNvPr id="16" name="L-Shape 15"/>
          <p:cNvSpPr/>
          <p:nvPr/>
        </p:nvSpPr>
        <p:spPr>
          <a:xfrm>
            <a:off x="86106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Shape 16"/>
          <p:cNvSpPr/>
          <p:nvPr/>
        </p:nvSpPr>
        <p:spPr>
          <a:xfrm rot="5400000">
            <a:off x="86106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Shape 17"/>
          <p:cNvSpPr/>
          <p:nvPr/>
        </p:nvSpPr>
        <p:spPr>
          <a:xfrm rot="10800000">
            <a:off x="762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Shape 18"/>
          <p:cNvSpPr/>
          <p:nvPr/>
        </p:nvSpPr>
        <p:spPr>
          <a:xfrm rot="16200000">
            <a:off x="762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6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6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839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8839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43000"/>
            <a:ext cx="9144000" cy="5029200"/>
          </a:xfrm>
          <a:prstGeom prst="rect">
            <a:avLst/>
          </a:prstGeom>
          <a:gradFill flip="none" rotWithShape="1">
            <a:gsLst>
              <a:gs pos="0">
                <a:srgbClr val="6699FF">
                  <a:tint val="66000"/>
                  <a:satMod val="160000"/>
                </a:srgbClr>
              </a:gs>
              <a:gs pos="50000">
                <a:srgbClr val="6699FF">
                  <a:tint val="44500"/>
                  <a:satMod val="160000"/>
                </a:srgbClr>
              </a:gs>
              <a:gs pos="100000">
                <a:srgbClr val="6699FF">
                  <a:tint val="23500"/>
                  <a:satMod val="160000"/>
                </a:srgbClr>
              </a:gs>
            </a:gsLst>
            <a:lin ang="54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b="1" dirty="0">
                <a:solidFill>
                  <a:srgbClr val="FF0000"/>
                </a:solidFill>
                <a:latin typeface="Cooper Std Black" pitchFamily="18" charset="0"/>
                <a:cs typeface="Times New Roman" pitchFamily="18" charset="0"/>
              </a:rPr>
              <a:t>Questions</a:t>
            </a:r>
          </a:p>
        </p:txBody>
      </p:sp>
      <p:sp>
        <p:nvSpPr>
          <p:cNvPr id="5" name="Content Placeholder 2"/>
          <p:cNvSpPr>
            <a:spLocks noGrp="1"/>
          </p:cNvSpPr>
          <p:nvPr>
            <p:ph idx="1"/>
          </p:nvPr>
        </p:nvSpPr>
        <p:spPr>
          <a:xfrm>
            <a:off x="228600" y="2133600"/>
            <a:ext cx="8610600" cy="2209800"/>
          </a:xfrm>
        </p:spPr>
        <p:txBody>
          <a:bodyPr>
            <a:noAutofit/>
          </a:bodyPr>
          <a:lstStyle/>
          <a:p>
            <a:pPr marL="347663" indent="-347663" algn="just">
              <a:buNone/>
            </a:pPr>
            <a:r>
              <a:rPr lang="en-US" sz="2600" dirty="0">
                <a:solidFill>
                  <a:schemeClr val="tx1"/>
                </a:solidFill>
                <a:latin typeface="Arial Narrow" pitchFamily="34" charset="0"/>
                <a:cs typeface="Times New Roman" pitchFamily="18" charset="0"/>
              </a:rPr>
              <a:t>1.	How did St. Paul get the insight that the Church is the body of Christ?</a:t>
            </a:r>
          </a:p>
          <a:p>
            <a:pPr marL="0" indent="0" algn="just">
              <a:buNone/>
            </a:pPr>
            <a:r>
              <a:rPr lang="en-US" sz="2600" dirty="0">
                <a:solidFill>
                  <a:schemeClr val="tx1"/>
                </a:solidFill>
                <a:latin typeface="Arial Narrow" pitchFamily="34" charset="0"/>
                <a:cs typeface="Times New Roman" pitchFamily="18" charset="0"/>
              </a:rPr>
              <a:t>2.  How does Jesus continue his constant presence in the Church?</a:t>
            </a:r>
          </a:p>
          <a:p>
            <a:pPr marL="347663" indent="-347663" algn="just">
              <a:buNone/>
            </a:pPr>
            <a:r>
              <a:rPr lang="en-US" sz="2600" dirty="0">
                <a:solidFill>
                  <a:schemeClr val="tx1"/>
                </a:solidFill>
                <a:latin typeface="Arial Narrow" pitchFamily="34" charset="0"/>
                <a:cs typeface="Times New Roman" pitchFamily="18" charset="0"/>
              </a:rPr>
              <a:t>3.  How does the  Holy Eucharist unite us to Jesus and to one another?</a:t>
            </a:r>
          </a:p>
          <a:p>
            <a:pPr marL="347663" indent="-347663" algn="just">
              <a:buNone/>
            </a:pPr>
            <a:r>
              <a:rPr lang="en-US" sz="2600" dirty="0">
                <a:solidFill>
                  <a:schemeClr val="tx1"/>
                </a:solidFill>
                <a:latin typeface="Arial Narrow" pitchFamily="34" charset="0"/>
                <a:cs typeface="Times New Roman" pitchFamily="18" charset="0"/>
              </a:rPr>
              <a:t>4.  How should we use the gifts given to us as members of the Church?</a:t>
            </a:r>
          </a:p>
          <a:p>
            <a:pPr marL="288925" indent="-288925" algn="just">
              <a:buNone/>
            </a:pPr>
            <a:r>
              <a:rPr lang="en-US" sz="2600" dirty="0">
                <a:solidFill>
                  <a:schemeClr val="tx1"/>
                </a:solidFill>
                <a:latin typeface="Arial Narrow" pitchFamily="34" charset="0"/>
                <a:cs typeface="Times New Roman" pitchFamily="18" charset="0"/>
              </a:rPr>
              <a:t>5. We cannot see Jesus apart from the Church nor can we see the Church apart from Jesus. Explain.</a:t>
            </a:r>
          </a:p>
        </p:txBody>
      </p:sp>
      <p:sp>
        <p:nvSpPr>
          <p:cNvPr id="7" name="Rectangle 6"/>
          <p:cNvSpPr/>
          <p:nvPr/>
        </p:nvSpPr>
        <p:spPr>
          <a:xfrm>
            <a:off x="0" y="1600201"/>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6400800" y="1600201"/>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2514600"/>
            <a:ext cx="9144000" cy="4343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0" y="583793"/>
            <a:ext cx="9144000" cy="1092607"/>
          </a:xfrm>
          <a:prstGeom prst="rect">
            <a:avLst/>
          </a:prstGeom>
          <a:noFill/>
        </p:spPr>
        <p:txBody>
          <a:bodyPr wrap="square" rtlCol="0">
            <a:spAutoFit/>
          </a:bodyPr>
          <a:lstStyle/>
          <a:p>
            <a:pPr algn="ctr"/>
            <a:r>
              <a:rPr lang="en-US" sz="3000" b="1" dirty="0">
                <a:latin typeface="Cooper Std Black" pitchFamily="18" charset="0"/>
                <a:cs typeface="Times New Roman" pitchFamily="18" charset="0"/>
              </a:rPr>
              <a:t>LESSON 5</a:t>
            </a:r>
          </a:p>
          <a:p>
            <a:pPr algn="ctr"/>
            <a:r>
              <a:rPr lang="en-US" sz="3500" b="1" dirty="0">
                <a:solidFill>
                  <a:srgbClr val="FF0000"/>
                </a:solidFill>
                <a:latin typeface="Cooper Std Black" pitchFamily="18" charset="0"/>
                <a:cs typeface="Times New Roman" pitchFamily="18" charset="0"/>
              </a:rPr>
              <a:t>CHURCH : THE BODY OF CHRIST</a:t>
            </a:r>
            <a:endParaRPr lang="en-US" sz="3500" b="1" dirty="0">
              <a:latin typeface="Cooper Std Black" pitchFamily="18" charset="0"/>
              <a:cs typeface="Times New Roman" pitchFamily="18" charset="0"/>
            </a:endParaRPr>
          </a:p>
        </p:txBody>
      </p:sp>
      <p:pic>
        <p:nvPicPr>
          <p:cNvPr id="6" name="Content Placeholder 3" descr="9b782d701ff04e102efcba30a933ec2d.jpg"/>
          <p:cNvPicPr>
            <a:picLocks noGrp="1" noChangeAspect="1"/>
          </p:cNvPicPr>
          <p:nvPr>
            <p:ph idx="1"/>
          </p:nvPr>
        </p:nvPicPr>
        <p:blipFill>
          <a:blip r:embed="rId2" cstate="print"/>
          <a:stretch>
            <a:fillRect/>
          </a:stretch>
        </p:blipFill>
        <p:spPr>
          <a:xfrm>
            <a:off x="1978741" y="2514600"/>
            <a:ext cx="5184059" cy="4343401"/>
          </a:xfrm>
          <a:prstGeom prst="rect">
            <a:avLst/>
          </a:prstGeom>
          <a:ln>
            <a:noFill/>
          </a:ln>
          <a:effectLst/>
        </p:spPr>
      </p:pic>
    </p:spTree>
    <p:extLst>
      <p:ext uri="{BB962C8B-B14F-4D97-AF65-F5344CB8AC3E}">
        <p14:creationId xmlns="" xmlns:p14="http://schemas.microsoft.com/office/powerpoint/2010/main" val="3886861740"/>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286000" y="152400"/>
            <a:ext cx="6705600" cy="4832092"/>
          </a:xfrm>
          <a:prstGeom prst="rect">
            <a:avLst/>
          </a:prstGeom>
          <a:noFill/>
        </p:spPr>
        <p:txBody>
          <a:bodyPr wrap="square" rtlCol="0">
            <a:spAutoFit/>
          </a:bodyPr>
          <a:lstStyle/>
          <a:p>
            <a:pPr algn="just"/>
            <a:r>
              <a:rPr lang="en-US" sz="2200" dirty="0">
                <a:latin typeface="Arial Narrow" pitchFamily="34" charset="0"/>
                <a:cs typeface="Times New Roman" pitchFamily="18" charset="0"/>
              </a:rPr>
              <a:t>	Saul was a committed Pharisee. He was educated under a well known Rabbi named </a:t>
            </a:r>
            <a:r>
              <a:rPr lang="en-US" sz="2200" dirty="0" err="1">
                <a:latin typeface="Arial Narrow" pitchFamily="34" charset="0"/>
                <a:cs typeface="Times New Roman" pitchFamily="18" charset="0"/>
              </a:rPr>
              <a:t>Gamaliel</a:t>
            </a:r>
            <a:r>
              <a:rPr lang="en-US" sz="2200" dirty="0">
                <a:latin typeface="Arial Narrow" pitchFamily="34" charset="0"/>
                <a:cs typeface="Times New Roman" pitchFamily="18" charset="0"/>
              </a:rPr>
              <a:t>. And he knew thoroughly the Jewish law and traditions and </a:t>
            </a:r>
            <a:r>
              <a:rPr lang="en-US" sz="2200" dirty="0" err="1">
                <a:latin typeface="Arial Narrow" pitchFamily="34" charset="0"/>
                <a:cs typeface="Times New Roman" pitchFamily="18" charset="0"/>
              </a:rPr>
              <a:t>practised</a:t>
            </a:r>
            <a:r>
              <a:rPr lang="en-US" sz="2200" dirty="0">
                <a:latin typeface="Arial Narrow" pitchFamily="34" charset="0"/>
                <a:cs typeface="Times New Roman" pitchFamily="18" charset="0"/>
              </a:rPr>
              <a:t> them. He could not accept Jesus and wanted to blot out that name from the face of the earth. One day he was going to Damascus with orders from the authorities in Jerusalem to bind and bring to Jerusalem anyone who followed the teachings of Jesus. Suddenly, he was struck by a lighting from the sky and fell to the ground. He heard a voice speaking to him, </a:t>
            </a:r>
            <a:r>
              <a:rPr lang="en-US" sz="2200" dirty="0">
                <a:solidFill>
                  <a:srgbClr val="00B0F0"/>
                </a:solidFill>
                <a:latin typeface="Arial Narrow" pitchFamily="34" charset="0"/>
                <a:cs typeface="Times New Roman" pitchFamily="18" charset="0"/>
              </a:rPr>
              <a:t>“Saul, Saul, why do you persecute me?” </a:t>
            </a:r>
            <a:r>
              <a:rPr lang="en-US" sz="2200" dirty="0">
                <a:latin typeface="Arial Narrow" pitchFamily="34" charset="0"/>
                <a:cs typeface="Times New Roman" pitchFamily="18" charset="0"/>
              </a:rPr>
              <a:t>Saul said: “Lord who are you?” He was told, </a:t>
            </a:r>
            <a:r>
              <a:rPr lang="en-US" sz="2200" dirty="0">
                <a:solidFill>
                  <a:srgbClr val="FF00FF"/>
                </a:solidFill>
                <a:latin typeface="Arial Narrow" pitchFamily="34" charset="0"/>
                <a:cs typeface="Times New Roman" pitchFamily="18" charset="0"/>
              </a:rPr>
              <a:t>“I am Jesus, whom you are persecuting; but rise and enter the city, and you will be told what you are to do.” </a:t>
            </a:r>
            <a:r>
              <a:rPr lang="en-US" sz="2200" dirty="0">
                <a:latin typeface="Arial Narrow" pitchFamily="34" charset="0"/>
                <a:cs typeface="Times New Roman" pitchFamily="18" charset="0"/>
              </a:rPr>
              <a:t>When he got up from the ground, he could see nothing. He was led into Damascus by his friends. (Acts 9:1-9).</a:t>
            </a:r>
            <a:endParaRPr lang="en-US" sz="2200" dirty="0">
              <a:solidFill>
                <a:srgbClr val="FF00FF"/>
              </a:solidFill>
              <a:latin typeface="Arial Narrow" pitchFamily="34" charset="0"/>
              <a:cs typeface="Times New Roman" pitchFamily="18" charset="0"/>
            </a:endParaRPr>
          </a:p>
        </p:txBody>
      </p:sp>
      <p:sp>
        <p:nvSpPr>
          <p:cNvPr id="4" name="TextBox 3"/>
          <p:cNvSpPr txBox="1"/>
          <p:nvPr/>
        </p:nvSpPr>
        <p:spPr>
          <a:xfrm>
            <a:off x="152400" y="5106650"/>
            <a:ext cx="8763000" cy="1446550"/>
          </a:xfrm>
          <a:prstGeom prst="rect">
            <a:avLst/>
          </a:prstGeom>
          <a:noFill/>
        </p:spPr>
        <p:txBody>
          <a:bodyPr wrap="square" rtlCol="0">
            <a:spAutoFit/>
          </a:bodyPr>
          <a:lstStyle/>
          <a:p>
            <a:pPr algn="just"/>
            <a:r>
              <a:rPr lang="en-US" sz="2200" dirty="0">
                <a:solidFill>
                  <a:srgbClr val="00B0F0"/>
                </a:solidFill>
                <a:latin typeface="Arial Narrow" pitchFamily="34" charset="0"/>
                <a:cs typeface="Times New Roman" pitchFamily="18" charset="0"/>
              </a:rPr>
              <a:t>	Saul understood the significance of the light that struck him. He knew that it was Jesus of Nazareth whom the Jewish leaders crucified and killed, calling him a blasphemer had risen and spoken to him. He is truly living. He lives and acts through his followers, the Christians, the Church. This incident made him to believe this.</a:t>
            </a:r>
          </a:p>
        </p:txBody>
      </p:sp>
      <p:pic>
        <p:nvPicPr>
          <p:cNvPr id="2" name="Picture 2" descr="C:\Users\user\Desktop\Bitmap in Page 34-38 (Lesson5).cdr.jpg"/>
          <p:cNvPicPr>
            <a:picLocks noChangeAspect="1" noChangeArrowheads="1"/>
          </p:cNvPicPr>
          <p:nvPr/>
        </p:nvPicPr>
        <p:blipFill>
          <a:blip r:embed="rId2" cstate="print"/>
          <a:srcRect/>
          <a:stretch>
            <a:fillRect/>
          </a:stretch>
        </p:blipFill>
        <p:spPr bwMode="auto">
          <a:xfrm>
            <a:off x="0" y="0"/>
            <a:ext cx="2211788" cy="49530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304800" y="1085433"/>
            <a:ext cx="8458200" cy="2800767"/>
          </a:xfrm>
          <a:prstGeom prst="rect">
            <a:avLst/>
          </a:prstGeom>
          <a:noFill/>
        </p:spPr>
        <p:txBody>
          <a:bodyPr wrap="square" rtlCol="0">
            <a:spAutoFit/>
          </a:bodyPr>
          <a:lstStyle/>
          <a:p>
            <a:pPr algn="just"/>
            <a:r>
              <a:rPr lang="en-US" sz="2200" dirty="0">
                <a:latin typeface="Arial Narrow" pitchFamily="34" charset="0"/>
                <a:cs typeface="Times New Roman" pitchFamily="18" charset="0"/>
              </a:rPr>
              <a:t>	The Church is the body of Christ. This was a great insight of St. Paul. Jesus made it clear to him that when he persecuted the Christians he was persecuting Christ himself. Paul shares with us the same insight in his letter to the Romans: </a:t>
            </a:r>
            <a:r>
              <a:rPr lang="en-US" sz="2200" dirty="0">
                <a:solidFill>
                  <a:srgbClr val="FF00FF"/>
                </a:solidFill>
                <a:latin typeface="Arial Narrow" pitchFamily="34" charset="0"/>
                <a:cs typeface="Times New Roman" pitchFamily="18" charset="0"/>
              </a:rPr>
              <a:t>“For, as in our body we have many members, and all the members do not have the same function, so we, though many, are one body in Christ and individually members one of another.”</a:t>
            </a:r>
            <a:r>
              <a:rPr lang="en-US" sz="2200" dirty="0">
                <a:latin typeface="Arial Narrow" pitchFamily="34" charset="0"/>
                <a:cs typeface="Times New Roman" pitchFamily="18" charset="0"/>
              </a:rPr>
              <a:t> (Rom. 12:4-5). Paul teaches us that Christ is the head of the body that is the Church (Col. 1:18). We are members of this body, the Church of which Christ is the Head.</a:t>
            </a:r>
          </a:p>
        </p:txBody>
      </p:sp>
      <p:sp>
        <p:nvSpPr>
          <p:cNvPr id="4" name="TextBox 3"/>
          <p:cNvSpPr txBox="1"/>
          <p:nvPr/>
        </p:nvSpPr>
        <p:spPr>
          <a:xfrm>
            <a:off x="304800" y="4014787"/>
            <a:ext cx="8458200" cy="2462213"/>
          </a:xfrm>
          <a:prstGeom prst="rect">
            <a:avLst/>
          </a:prstGeom>
          <a:noFill/>
        </p:spPr>
        <p:txBody>
          <a:bodyPr wrap="square" rtlCol="0">
            <a:spAutoFit/>
          </a:bodyPr>
          <a:lstStyle/>
          <a:p>
            <a:pPr algn="just"/>
            <a:r>
              <a:rPr lang="en-US" sz="2200" dirty="0">
                <a:latin typeface="Arial Narrow" pitchFamily="34" charset="0"/>
                <a:cs typeface="Times New Roman" pitchFamily="18" charset="0"/>
              </a:rPr>
              <a:t>	It is from the head that power flows into the members. Likewise, from Christ, the head, we the members of the Church receive power. As members, we remain subject to the head. There exists an essential union between the head and the members in human body. The same can be said of the relationship between Christ and the Church. Again the head and the members participate in the one and the same life. In the same way we the members of the Church, share the same life that is in the head, Jesus Christ.</a:t>
            </a:r>
          </a:p>
        </p:txBody>
      </p:sp>
      <p:sp>
        <p:nvSpPr>
          <p:cNvPr id="5" name="TextBox 4"/>
          <p:cNvSpPr txBox="1"/>
          <p:nvPr/>
        </p:nvSpPr>
        <p:spPr>
          <a:xfrm>
            <a:off x="0" y="207258"/>
            <a:ext cx="91440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CHURCH : THE BODY OF CHRIST</a:t>
            </a:r>
            <a:endParaRPr lang="en-US" sz="3500" b="1" dirty="0">
              <a:latin typeface="Cooper Std Black" pitchFamily="18" charset="0"/>
              <a:cs typeface="Times New Roman" pitchFamily="18" charset="0"/>
            </a:endParaRP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p:cTn id="19"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build="p"/>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Oval 14"/>
          <p:cNvSpPr/>
          <p:nvPr/>
        </p:nvSpPr>
        <p:spPr>
          <a:xfrm>
            <a:off x="914400" y="609600"/>
            <a:ext cx="7315200" cy="55626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C:\Users\user\Desktop\Bitmap in Page 34-38 (Lesson5).cdr.jpg"/>
          <p:cNvPicPr>
            <a:picLocks noChangeAspect="1" noChangeArrowheads="1"/>
          </p:cNvPicPr>
          <p:nvPr/>
        </p:nvPicPr>
        <p:blipFill>
          <a:blip r:embed="rId2" cstate="print"/>
          <a:srcRect l="2380" t="12250" r="69048" b="65477"/>
          <a:stretch>
            <a:fillRect/>
          </a:stretch>
        </p:blipFill>
        <p:spPr bwMode="auto">
          <a:xfrm>
            <a:off x="914400" y="685800"/>
            <a:ext cx="1828800" cy="1524000"/>
          </a:xfrm>
          <a:prstGeom prst="ellipse">
            <a:avLst/>
          </a:prstGeom>
          <a:noFill/>
          <a:ln w="76200">
            <a:solidFill>
              <a:srgbClr val="FF0000"/>
            </a:solidFill>
          </a:ln>
        </p:spPr>
      </p:pic>
      <p:sp>
        <p:nvSpPr>
          <p:cNvPr id="7" name="TextBox 6"/>
          <p:cNvSpPr txBox="1"/>
          <p:nvPr/>
        </p:nvSpPr>
        <p:spPr>
          <a:xfrm>
            <a:off x="2057400" y="3022937"/>
            <a:ext cx="5029200" cy="1015663"/>
          </a:xfrm>
          <a:prstGeom prst="rect">
            <a:avLst/>
          </a:prstGeom>
          <a:noFill/>
        </p:spPr>
        <p:txBody>
          <a:bodyPr wrap="square" rtlCol="0">
            <a:spAutoFit/>
          </a:bodyPr>
          <a:lstStyle/>
          <a:p>
            <a:pPr algn="ctr"/>
            <a:r>
              <a:rPr lang="en-US" sz="3000" b="1" dirty="0">
                <a:solidFill>
                  <a:srgbClr val="006600"/>
                </a:solidFill>
                <a:latin typeface="Cooper Std Black" pitchFamily="18" charset="0"/>
                <a:cs typeface="Times New Roman" pitchFamily="18" charset="0"/>
              </a:rPr>
              <a:t>CHURCH : </a:t>
            </a:r>
          </a:p>
          <a:p>
            <a:pPr algn="ctr"/>
            <a:r>
              <a:rPr lang="en-US" sz="3000" b="1" dirty="0">
                <a:solidFill>
                  <a:srgbClr val="006600"/>
                </a:solidFill>
                <a:latin typeface="Cooper Std Black" pitchFamily="18" charset="0"/>
                <a:cs typeface="Times New Roman" pitchFamily="18" charset="0"/>
              </a:rPr>
              <a:t>THE BODY OF CHRIST</a:t>
            </a:r>
          </a:p>
        </p:txBody>
      </p:sp>
      <p:pic>
        <p:nvPicPr>
          <p:cNvPr id="9" name="Picture 2" descr="C:\Users\user\Desktop\Bitmap in Page 34-38 (Lesson5).cdr.jpg"/>
          <p:cNvPicPr>
            <a:picLocks noChangeAspect="1" noChangeArrowheads="1"/>
          </p:cNvPicPr>
          <p:nvPr/>
        </p:nvPicPr>
        <p:blipFill>
          <a:blip r:embed="rId2" cstate="print"/>
          <a:srcRect l="69048" t="11137" r="9523" b="65477"/>
          <a:stretch>
            <a:fillRect/>
          </a:stretch>
        </p:blipFill>
        <p:spPr bwMode="auto">
          <a:xfrm>
            <a:off x="6629400" y="685800"/>
            <a:ext cx="1371600" cy="1600200"/>
          </a:xfrm>
          <a:prstGeom prst="ellipse">
            <a:avLst/>
          </a:prstGeom>
          <a:noFill/>
          <a:ln w="76200">
            <a:solidFill>
              <a:srgbClr val="FF0000"/>
            </a:solidFill>
          </a:ln>
        </p:spPr>
      </p:pic>
      <p:pic>
        <p:nvPicPr>
          <p:cNvPr id="10" name="Picture 2" descr="C:\Users\user\Desktop\Bitmap in Page 34-38 (Lesson5).cdr.jpg"/>
          <p:cNvPicPr>
            <a:picLocks noChangeAspect="1" noChangeArrowheads="1"/>
          </p:cNvPicPr>
          <p:nvPr/>
        </p:nvPicPr>
        <p:blipFill>
          <a:blip r:embed="rId2" cstate="print"/>
          <a:srcRect l="72619" t="36750" r="2380" b="42092"/>
          <a:stretch>
            <a:fillRect/>
          </a:stretch>
        </p:blipFill>
        <p:spPr bwMode="auto">
          <a:xfrm>
            <a:off x="7315200" y="2743200"/>
            <a:ext cx="1600200" cy="1447800"/>
          </a:xfrm>
          <a:prstGeom prst="ellipse">
            <a:avLst/>
          </a:prstGeom>
          <a:noFill/>
          <a:ln w="76200">
            <a:solidFill>
              <a:srgbClr val="FF0000"/>
            </a:solidFill>
          </a:ln>
        </p:spPr>
      </p:pic>
      <p:pic>
        <p:nvPicPr>
          <p:cNvPr id="11" name="Picture 2" descr="C:\Users\user\Desktop\Bitmap in Page 34-38 (Lesson5).cdr.jpg"/>
          <p:cNvPicPr>
            <a:picLocks noChangeAspect="1" noChangeArrowheads="1"/>
          </p:cNvPicPr>
          <p:nvPr/>
        </p:nvPicPr>
        <p:blipFill>
          <a:blip r:embed="rId2" cstate="print"/>
          <a:srcRect l="66665" t="61249" r="10714" b="16480"/>
          <a:stretch>
            <a:fillRect/>
          </a:stretch>
        </p:blipFill>
        <p:spPr bwMode="auto">
          <a:xfrm>
            <a:off x="5943600" y="4419600"/>
            <a:ext cx="1447800" cy="1524000"/>
          </a:xfrm>
          <a:prstGeom prst="ellipse">
            <a:avLst/>
          </a:prstGeom>
          <a:noFill/>
          <a:ln w="76200">
            <a:solidFill>
              <a:srgbClr val="FF0000"/>
            </a:solidFill>
          </a:ln>
        </p:spPr>
      </p:pic>
      <p:pic>
        <p:nvPicPr>
          <p:cNvPr id="12" name="Picture 2" descr="C:\Users\user\Desktop\Bitmap in Page 34-38 (Lesson5).cdr.jpg"/>
          <p:cNvPicPr>
            <a:picLocks noChangeAspect="1" noChangeArrowheads="1"/>
          </p:cNvPicPr>
          <p:nvPr/>
        </p:nvPicPr>
        <p:blipFill>
          <a:blip r:embed="rId2" cstate="print"/>
          <a:srcRect l="36901" t="71271" r="35716" b="5345"/>
          <a:stretch>
            <a:fillRect/>
          </a:stretch>
        </p:blipFill>
        <p:spPr bwMode="auto">
          <a:xfrm>
            <a:off x="3657600" y="5105400"/>
            <a:ext cx="1752600" cy="1600200"/>
          </a:xfrm>
          <a:prstGeom prst="ellipse">
            <a:avLst/>
          </a:prstGeom>
          <a:noFill/>
          <a:ln w="76200">
            <a:solidFill>
              <a:srgbClr val="FF0000"/>
            </a:solidFill>
          </a:ln>
        </p:spPr>
      </p:pic>
      <p:pic>
        <p:nvPicPr>
          <p:cNvPr id="13" name="Picture 2" descr="C:\Users\user\Desktop\Bitmap in Page 34-38 (Lesson5).cdr.jpg"/>
          <p:cNvPicPr>
            <a:picLocks noChangeAspect="1" noChangeArrowheads="1"/>
          </p:cNvPicPr>
          <p:nvPr/>
        </p:nvPicPr>
        <p:blipFill>
          <a:blip r:embed="rId2" cstate="print"/>
          <a:srcRect l="4755" t="62363" r="66671" b="16480"/>
          <a:stretch>
            <a:fillRect/>
          </a:stretch>
        </p:blipFill>
        <p:spPr bwMode="auto">
          <a:xfrm>
            <a:off x="1447800" y="4495800"/>
            <a:ext cx="1828800" cy="1447800"/>
          </a:xfrm>
          <a:prstGeom prst="ellipse">
            <a:avLst/>
          </a:prstGeom>
          <a:noFill/>
          <a:ln w="76200">
            <a:solidFill>
              <a:srgbClr val="FF0000"/>
            </a:solidFill>
          </a:ln>
        </p:spPr>
      </p:pic>
      <p:pic>
        <p:nvPicPr>
          <p:cNvPr id="14" name="Picture 2" descr="C:\Users\user\Desktop\Bitmap in Page 34-38 (Lesson5).cdr.jpg"/>
          <p:cNvPicPr>
            <a:picLocks noChangeAspect="1" noChangeArrowheads="1"/>
          </p:cNvPicPr>
          <p:nvPr/>
        </p:nvPicPr>
        <p:blipFill>
          <a:blip r:embed="rId2" cstate="print"/>
          <a:srcRect l="1184" t="36752" r="71434" b="39864"/>
          <a:stretch>
            <a:fillRect/>
          </a:stretch>
        </p:blipFill>
        <p:spPr bwMode="auto">
          <a:xfrm>
            <a:off x="228600" y="2590800"/>
            <a:ext cx="1752600" cy="1600200"/>
          </a:xfrm>
          <a:prstGeom prst="ellipse">
            <a:avLst/>
          </a:prstGeom>
          <a:noFill/>
          <a:ln w="76200">
            <a:solidFill>
              <a:srgbClr val="FF0000"/>
            </a:solidFill>
          </a:ln>
        </p:spPr>
      </p:pic>
      <p:pic>
        <p:nvPicPr>
          <p:cNvPr id="1026" name="Picture 2" descr="D:\class psd\class 5\lession 1\image\sagrado-jesus copy.png"/>
          <p:cNvPicPr>
            <a:picLocks noChangeAspect="1" noChangeArrowheads="1"/>
          </p:cNvPicPr>
          <p:nvPr/>
        </p:nvPicPr>
        <p:blipFill>
          <a:blip r:embed="rId3" cstate="print"/>
          <a:srcRect/>
          <a:stretch>
            <a:fillRect/>
          </a:stretch>
        </p:blipFill>
        <p:spPr bwMode="auto">
          <a:xfrm>
            <a:off x="2590800" y="-228600"/>
            <a:ext cx="4343400" cy="3235307"/>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2050"/>
                                        </p:tgtEl>
                                        <p:attrNameLst>
                                          <p:attrName>style.visibility</p:attrName>
                                        </p:attrNameLst>
                                      </p:cBhvr>
                                      <p:to>
                                        <p:strVal val="visible"/>
                                      </p:to>
                                    </p:set>
                                    <p:anim calcmode="lin" valueType="num">
                                      <p:cBhvr>
                                        <p:cTn id="25" dur="500" fill="hold"/>
                                        <p:tgtEl>
                                          <p:spTgt spid="2050"/>
                                        </p:tgtEl>
                                        <p:attrNameLst>
                                          <p:attrName>ppt_w</p:attrName>
                                        </p:attrNameLst>
                                      </p:cBhvr>
                                      <p:tavLst>
                                        <p:tav tm="0">
                                          <p:val>
                                            <p:fltVal val="0"/>
                                          </p:val>
                                        </p:tav>
                                        <p:tav tm="100000">
                                          <p:val>
                                            <p:strVal val="#ppt_w"/>
                                          </p:val>
                                        </p:tav>
                                      </p:tavLst>
                                    </p:anim>
                                    <p:anim calcmode="lin" valueType="num">
                                      <p:cBhvr>
                                        <p:cTn id="26" dur="500" fill="hold"/>
                                        <p:tgtEl>
                                          <p:spTgt spid="2050"/>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nodeType="click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400" y="533400"/>
            <a:ext cx="8686800" cy="3277820"/>
          </a:xfrm>
          <a:prstGeom prst="rect">
            <a:avLst/>
          </a:prstGeom>
          <a:noFill/>
        </p:spPr>
        <p:txBody>
          <a:bodyPr wrap="square" rtlCol="0">
            <a:spAutoFit/>
          </a:bodyPr>
          <a:lstStyle/>
          <a:p>
            <a:pPr algn="just"/>
            <a:endParaRPr lang="en-US" sz="2300" dirty="0">
              <a:latin typeface="Arial Narrow" pitchFamily="34" charset="0"/>
              <a:cs typeface="Times New Roman" pitchFamily="18" charset="0"/>
            </a:endParaRPr>
          </a:p>
          <a:p>
            <a:pPr algn="just"/>
            <a:r>
              <a:rPr lang="en-US" sz="2300" dirty="0">
                <a:latin typeface="Arial Narrow" pitchFamily="34" charset="0"/>
                <a:cs typeface="Times New Roman" pitchFamily="18" charset="0"/>
              </a:rPr>
              <a:t>	Jesus told his disciples that he would not leave them orphans (</a:t>
            </a:r>
            <a:r>
              <a:rPr lang="en-US" sz="2300" dirty="0" err="1">
                <a:latin typeface="Arial Narrow" pitchFamily="34" charset="0"/>
                <a:cs typeface="Times New Roman" pitchFamily="18" charset="0"/>
              </a:rPr>
              <a:t>Jn</a:t>
            </a:r>
            <a:r>
              <a:rPr lang="en-US" sz="2300" dirty="0">
                <a:latin typeface="Arial Narrow" pitchFamily="34" charset="0"/>
                <a:cs typeface="Times New Roman" pitchFamily="18" charset="0"/>
              </a:rPr>
              <a:t>, 14:18); that he would be with them to the end of the age (Mt. 28:20</a:t>
            </a:r>
            <a:r>
              <a:rPr lang="en-US" sz="2300" dirty="0">
                <a:solidFill>
                  <a:srgbClr val="00B0F0"/>
                </a:solidFill>
                <a:latin typeface="Arial Narrow" pitchFamily="34" charset="0"/>
                <a:cs typeface="Times New Roman" pitchFamily="18" charset="0"/>
              </a:rPr>
              <a:t>). Jesus ensures his constant presence in the Church through the Word of God, the sacraments and fellowship in the Church. He leads us through this word and nourishes us day after day through the Holy Eucharist.</a:t>
            </a:r>
            <a:r>
              <a:rPr lang="en-US" sz="2300" dirty="0">
                <a:latin typeface="Arial Narrow" pitchFamily="34" charset="0"/>
                <a:cs typeface="Times New Roman" pitchFamily="18" charset="0"/>
              </a:rPr>
              <a:t> </a:t>
            </a:r>
            <a:r>
              <a:rPr lang="en-US" sz="2300" dirty="0">
                <a:solidFill>
                  <a:srgbClr val="FF00FF"/>
                </a:solidFill>
                <a:latin typeface="Arial Narrow" pitchFamily="34" charset="0"/>
                <a:cs typeface="Times New Roman" pitchFamily="18" charset="0"/>
              </a:rPr>
              <a:t>We become one with him by participating in his body and blood in the Eucharist. At the same time we become united with one another by partaking of the one bread and the one cup. Thus the fellowship in the Church is reinforced.</a:t>
            </a:r>
          </a:p>
        </p:txBody>
      </p:sp>
      <p:sp>
        <p:nvSpPr>
          <p:cNvPr id="4" name="TextBox 3"/>
          <p:cNvSpPr txBox="1"/>
          <p:nvPr/>
        </p:nvSpPr>
        <p:spPr>
          <a:xfrm>
            <a:off x="0" y="207258"/>
            <a:ext cx="91440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JESUS NOURISHES THE CHURCH</a:t>
            </a:r>
            <a:endParaRPr lang="en-US" sz="3500" b="1" dirty="0">
              <a:latin typeface="Cooper Std Black" pitchFamily="18" charset="0"/>
              <a:cs typeface="Times New Roman" pitchFamily="18" charset="0"/>
            </a:endParaRPr>
          </a:p>
        </p:txBody>
      </p:sp>
      <p:pic>
        <p:nvPicPr>
          <p:cNvPr id="5" name="Picture 2" descr="http://www.holyspiritinteractive.net/features/theexplanatorymass/chalice.jpg"/>
          <p:cNvPicPr>
            <a:picLocks noChangeAspect="1" noChangeArrowheads="1"/>
          </p:cNvPicPr>
          <p:nvPr/>
        </p:nvPicPr>
        <p:blipFill>
          <a:blip r:embed="rId2" cstate="print"/>
          <a:srcRect/>
          <a:stretch>
            <a:fillRect/>
          </a:stretch>
        </p:blipFill>
        <p:spPr bwMode="auto">
          <a:xfrm>
            <a:off x="3048000" y="3962400"/>
            <a:ext cx="3048000" cy="2658894"/>
          </a:xfrm>
          <a:prstGeom prst="ellipse">
            <a:avLst/>
          </a:prstGeom>
          <a:noFill/>
          <a:ln w="76200">
            <a:solidFill>
              <a:schemeClr val="accent1"/>
            </a:solidFill>
          </a:ln>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360402"/>
            <a:ext cx="9144000" cy="553998"/>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VARIOUS MINISTERS IN THE CHURCH</a:t>
            </a:r>
            <a:endParaRPr lang="en-US" sz="3000" b="1" dirty="0">
              <a:latin typeface="Cooper Std Black" pitchFamily="18" charset="0"/>
              <a:cs typeface="Times New Roman" pitchFamily="18" charset="0"/>
            </a:endParaRPr>
          </a:p>
        </p:txBody>
      </p:sp>
      <p:sp>
        <p:nvSpPr>
          <p:cNvPr id="7" name="TextBox 6"/>
          <p:cNvSpPr txBox="1"/>
          <p:nvPr/>
        </p:nvSpPr>
        <p:spPr>
          <a:xfrm>
            <a:off x="152400" y="1066800"/>
            <a:ext cx="8763000" cy="2123658"/>
          </a:xfrm>
          <a:prstGeom prst="rect">
            <a:avLst/>
          </a:prstGeom>
          <a:noFill/>
        </p:spPr>
        <p:txBody>
          <a:bodyPr wrap="square" rtlCol="0">
            <a:spAutoFit/>
          </a:bodyPr>
          <a:lstStyle/>
          <a:p>
            <a:pPr algn="just"/>
            <a:r>
              <a:rPr lang="en-US" sz="2200" dirty="0">
                <a:latin typeface="Arial Narrow" pitchFamily="34" charset="0"/>
                <a:cs typeface="Times New Roman" pitchFamily="18" charset="0"/>
              </a:rPr>
              <a:t>	</a:t>
            </a:r>
            <a:r>
              <a:rPr lang="en-US" sz="2200" dirty="0">
                <a:solidFill>
                  <a:srgbClr val="FF00FF"/>
                </a:solidFill>
                <a:latin typeface="Arial Narrow" pitchFamily="34" charset="0"/>
                <a:cs typeface="Times New Roman" pitchFamily="18" charset="0"/>
              </a:rPr>
              <a:t>We read in 1Corinthians : “For just as the body is one and has many members, and all the members of the body though many, are one body, so is with Christ.”</a:t>
            </a:r>
            <a:r>
              <a:rPr lang="en-US" sz="2200" dirty="0">
                <a:latin typeface="Arial Narrow" pitchFamily="34" charset="0"/>
                <a:cs typeface="Times New Roman" pitchFamily="18" charset="0"/>
              </a:rPr>
              <a:t> (Cor. 12:12). Though there are many members in the body, each member has his own function to </a:t>
            </a:r>
            <a:r>
              <a:rPr lang="en-US" sz="2200" dirty="0" err="1">
                <a:latin typeface="Arial Narrow" pitchFamily="34" charset="0"/>
                <a:cs typeface="Times New Roman" pitchFamily="18" charset="0"/>
              </a:rPr>
              <a:t>fulfil</a:t>
            </a:r>
            <a:r>
              <a:rPr lang="en-US" sz="2200" dirty="0">
                <a:latin typeface="Arial Narrow" pitchFamily="34" charset="0"/>
                <a:cs typeface="Times New Roman" pitchFamily="18" charset="0"/>
              </a:rPr>
              <a:t>. There is a complementary nature among the members. This makes the functioning of the body effective. Thus each member of the Church has different functions. God has called each member to distinct and various services </a:t>
            </a:r>
          </a:p>
        </p:txBody>
      </p:sp>
      <p:sp>
        <p:nvSpPr>
          <p:cNvPr id="9" name="TextBox 8"/>
          <p:cNvSpPr txBox="1"/>
          <p:nvPr/>
        </p:nvSpPr>
        <p:spPr>
          <a:xfrm>
            <a:off x="152400" y="3352800"/>
            <a:ext cx="8763000" cy="1446550"/>
          </a:xfrm>
          <a:prstGeom prst="rect">
            <a:avLst/>
          </a:prstGeom>
          <a:noFill/>
        </p:spPr>
        <p:txBody>
          <a:bodyPr wrap="square" rtlCol="0">
            <a:spAutoFit/>
          </a:bodyPr>
          <a:lstStyle/>
          <a:p>
            <a:pPr algn="just"/>
            <a:r>
              <a:rPr lang="en-US" sz="2200" dirty="0">
                <a:latin typeface="Arial Narrow" pitchFamily="34" charset="0"/>
                <a:cs typeface="Times New Roman" pitchFamily="18" charset="0"/>
              </a:rPr>
              <a:t>	St. Paul says, </a:t>
            </a:r>
            <a:r>
              <a:rPr lang="en-US" sz="2200" dirty="0">
                <a:solidFill>
                  <a:srgbClr val="FF00FF"/>
                </a:solidFill>
                <a:latin typeface="Arial Narrow" pitchFamily="34" charset="0"/>
                <a:cs typeface="Times New Roman" pitchFamily="18" charset="0"/>
              </a:rPr>
              <a:t>“God has appointed in the Church first apostles, second prophets, third teachers, then workers of miracles, then leaders, helpers, administrators, speakers in various kinds of tongues” </a:t>
            </a:r>
            <a:r>
              <a:rPr lang="en-US" sz="2200" dirty="0">
                <a:latin typeface="Arial Narrow" pitchFamily="34" charset="0"/>
                <a:cs typeface="Times New Roman" pitchFamily="18" charset="0"/>
              </a:rPr>
              <a:t>(1 </a:t>
            </a:r>
            <a:r>
              <a:rPr lang="en-US" sz="2200" dirty="0" err="1">
                <a:latin typeface="Arial Narrow" pitchFamily="34" charset="0"/>
                <a:cs typeface="Times New Roman" pitchFamily="18" charset="0"/>
              </a:rPr>
              <a:t>Cor</a:t>
            </a:r>
            <a:r>
              <a:rPr lang="en-US" sz="2200" dirty="0">
                <a:latin typeface="Arial Narrow" pitchFamily="34" charset="0"/>
                <a:cs typeface="Times New Roman" pitchFamily="18" charset="0"/>
              </a:rPr>
              <a:t> 12:28). God gives necessary grace and gifts to each so that each can minister to the Church.</a:t>
            </a:r>
            <a:endParaRPr lang="en-US" sz="2200" dirty="0">
              <a:solidFill>
                <a:srgbClr val="FF00FF"/>
              </a:solidFill>
              <a:latin typeface="Arial Narrow" pitchFamily="34" charset="0"/>
              <a:cs typeface="Times New Roman" pitchFamily="18" charset="0"/>
            </a:endParaRPr>
          </a:p>
        </p:txBody>
      </p:sp>
      <p:sp>
        <p:nvSpPr>
          <p:cNvPr id="8" name="TextBox 7"/>
          <p:cNvSpPr txBox="1"/>
          <p:nvPr/>
        </p:nvSpPr>
        <p:spPr>
          <a:xfrm>
            <a:off x="228600" y="4876800"/>
            <a:ext cx="8763000" cy="1785104"/>
          </a:xfrm>
          <a:prstGeom prst="rect">
            <a:avLst/>
          </a:prstGeom>
          <a:noFill/>
        </p:spPr>
        <p:txBody>
          <a:bodyPr wrap="square" rtlCol="0">
            <a:spAutoFit/>
          </a:bodyPr>
          <a:lstStyle/>
          <a:p>
            <a:pPr algn="just"/>
            <a:r>
              <a:rPr lang="en-US" sz="2200" dirty="0">
                <a:latin typeface="Arial Narrow" pitchFamily="34" charset="0"/>
                <a:cs typeface="Times New Roman" pitchFamily="18" charset="0"/>
              </a:rPr>
              <a:t>	</a:t>
            </a:r>
            <a:r>
              <a:rPr lang="en-US" sz="2200" dirty="0">
                <a:solidFill>
                  <a:srgbClr val="00B0F0"/>
                </a:solidFill>
                <a:latin typeface="Arial Narrow" pitchFamily="34" charset="0"/>
                <a:cs typeface="Times New Roman" pitchFamily="18" charset="0"/>
              </a:rPr>
              <a:t>As children of the holy mother, the Church, our duty is to acknowledge their gifts and serve the Church according to the will of Jesus. We should use these gifts for the glory of God and the growth of the Church. </a:t>
            </a:r>
            <a:r>
              <a:rPr lang="en-US" sz="2200" dirty="0">
                <a:latin typeface="Arial Narrow" pitchFamily="34" charset="0"/>
                <a:cs typeface="Times New Roman" pitchFamily="18" charset="0"/>
              </a:rPr>
              <a:t>Do good  to others and share with others what you have, is the core of Biblical teaching, “It is more blessed to give than to receive.” (Acts 20:35).</a:t>
            </a:r>
            <a:endParaRPr lang="en-US" sz="2200" dirty="0">
              <a:solidFill>
                <a:srgbClr val="FF00FF"/>
              </a:solidFill>
              <a:latin typeface="Arial Narrow" pitchFamily="34" charset="0"/>
              <a:cs typeface="Times New Roman" pitchFamily="18" charset="0"/>
            </a:endParaRP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p:cTn id="19"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9">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 calcmode="lin" valueType="num">
                                      <p:cBhvr>
                                        <p:cTn id="25"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8">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uild="p"/>
      <p:bldP spid="9" grpId="0" build="p"/>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533400"/>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ONE WHO LOVES JESUS, LOVES THE CHURCH</a:t>
            </a:r>
          </a:p>
        </p:txBody>
      </p:sp>
      <p:sp>
        <p:nvSpPr>
          <p:cNvPr id="7" name="TextBox 6"/>
          <p:cNvSpPr txBox="1"/>
          <p:nvPr/>
        </p:nvSpPr>
        <p:spPr>
          <a:xfrm>
            <a:off x="381000" y="1908750"/>
            <a:ext cx="5791200" cy="4339650"/>
          </a:xfrm>
          <a:prstGeom prst="rect">
            <a:avLst/>
          </a:prstGeom>
          <a:noFill/>
        </p:spPr>
        <p:txBody>
          <a:bodyPr wrap="square" rtlCol="0">
            <a:spAutoFit/>
          </a:bodyPr>
          <a:lstStyle/>
          <a:p>
            <a:pPr algn="just"/>
            <a:r>
              <a:rPr lang="en-US" sz="2300" dirty="0">
                <a:latin typeface="Arial Narrow" pitchFamily="34" charset="0"/>
                <a:cs typeface="Times New Roman" pitchFamily="18" charset="0"/>
              </a:rPr>
              <a:t>	 Just as we love Jesus, we should love His body, the Church. We cannot love Jesus apart from the Church nor can we love the Church apart from Jesus. We can love the Church only if we see in it Jesus himself. </a:t>
            </a:r>
            <a:r>
              <a:rPr lang="en-US" sz="2300" dirty="0">
                <a:solidFill>
                  <a:srgbClr val="00B0F0"/>
                </a:solidFill>
                <a:latin typeface="Arial Narrow" pitchFamily="34" charset="0"/>
                <a:cs typeface="Times New Roman" pitchFamily="18" charset="0"/>
              </a:rPr>
              <a:t>Jesus Christ lives in the Church and through the Church He leads us, teaches us and sanctifies us.</a:t>
            </a:r>
          </a:p>
          <a:p>
            <a:pPr algn="just"/>
            <a:endParaRPr lang="en-US" sz="2300" dirty="0">
              <a:latin typeface="Arial Narrow" pitchFamily="34" charset="0"/>
              <a:cs typeface="Times New Roman" pitchFamily="18" charset="0"/>
            </a:endParaRPr>
          </a:p>
          <a:p>
            <a:pPr algn="just"/>
            <a:r>
              <a:rPr lang="en-US" sz="2300" dirty="0">
                <a:latin typeface="Arial Narrow" pitchFamily="34" charset="0"/>
                <a:cs typeface="Times New Roman" pitchFamily="18" charset="0"/>
              </a:rPr>
              <a:t>	Let us be aware of the fact that we are all members of the body of Christ and have special love and concern for the poor, the afflicted, the sick, the orphans, the widows, the aged and the children.</a:t>
            </a:r>
          </a:p>
        </p:txBody>
      </p:sp>
      <p:pic>
        <p:nvPicPr>
          <p:cNvPr id="8" name="Picture 2" descr="http://www.turnbacktogod.com/wp-content/uploads/2010/05/Holy-Mass.jpg"/>
          <p:cNvPicPr>
            <a:picLocks noChangeAspect="1" noChangeArrowheads="1"/>
          </p:cNvPicPr>
          <p:nvPr/>
        </p:nvPicPr>
        <p:blipFill>
          <a:blip r:embed="rId2" cstate="print"/>
          <a:srcRect/>
          <a:stretch>
            <a:fillRect/>
          </a:stretch>
        </p:blipFill>
        <p:spPr bwMode="auto">
          <a:xfrm>
            <a:off x="6403047" y="2514600"/>
            <a:ext cx="2740953" cy="30480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p:cTn id="19" dur="500" fill="hold"/>
                                        <p:tgtEl>
                                          <p:spTgt spid="7">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7">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6200" y="685800"/>
            <a:ext cx="8991600" cy="5486400"/>
          </a:xfrm>
          <a:prstGeom prst="rect">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C:\Users\user\Desktop\Bitmap in Page 9-15 (Lesson 1).cdr.jpg"/>
          <p:cNvPicPr>
            <a:picLocks noChangeAspect="1" noChangeArrowheads="1"/>
          </p:cNvPicPr>
          <p:nvPr/>
        </p:nvPicPr>
        <p:blipFill>
          <a:blip r:embed="rId2" cstate="print"/>
          <a:srcRect/>
          <a:stretch>
            <a:fillRect/>
          </a:stretch>
        </p:blipFill>
        <p:spPr bwMode="auto">
          <a:xfrm>
            <a:off x="1828800" y="762000"/>
            <a:ext cx="5486400" cy="5257800"/>
          </a:xfrm>
          <a:prstGeom prst="rect">
            <a:avLst/>
          </a:prstGeom>
          <a:noFill/>
        </p:spPr>
      </p:pic>
      <p:sp>
        <p:nvSpPr>
          <p:cNvPr id="4" name="Title 1"/>
          <p:cNvSpPr>
            <a:spLocks noGrp="1"/>
          </p:cNvSpPr>
          <p:nvPr>
            <p:ph type="title"/>
          </p:nvPr>
        </p:nvSpPr>
        <p:spPr>
          <a:xfrm>
            <a:off x="0" y="1981200"/>
            <a:ext cx="9144000" cy="1752600"/>
          </a:xfrm>
        </p:spPr>
        <p:txBody>
          <a:bodyPr>
            <a:noAutofit/>
          </a:bodyPr>
          <a:lstStyle/>
          <a:p>
            <a:pPr algn="ctr"/>
            <a:r>
              <a:rPr lang="en-US" sz="3500" b="1" dirty="0">
                <a:solidFill>
                  <a:srgbClr val="FF0000"/>
                </a:solidFill>
                <a:latin typeface="Cooper Std Black" pitchFamily="18" charset="0"/>
                <a:cs typeface="Times New Roman" pitchFamily="18" charset="0"/>
              </a:rPr>
              <a:t>Word of God: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to Read and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Meditate </a:t>
            </a:r>
            <a:br>
              <a:rPr lang="en-US" sz="3500" b="1" dirty="0">
                <a:solidFill>
                  <a:srgbClr val="FF0000"/>
                </a:solidFill>
                <a:latin typeface="Cooper Std Black" pitchFamily="18" charset="0"/>
                <a:cs typeface="Times New Roman" pitchFamily="18" charset="0"/>
              </a:rPr>
            </a:b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3733800"/>
            <a:ext cx="8686800" cy="533400"/>
          </a:xfrm>
        </p:spPr>
        <p:txBody>
          <a:bodyPr>
            <a:noAutofit/>
          </a:bodyPr>
          <a:lstStyle/>
          <a:p>
            <a:pPr algn="ctr">
              <a:buNone/>
            </a:pPr>
            <a:r>
              <a:rPr lang="en-US" sz="3000" dirty="0">
                <a:solidFill>
                  <a:schemeClr val="tx1"/>
                </a:solidFill>
                <a:latin typeface="Arial Narrow" pitchFamily="34" charset="0"/>
                <a:cs typeface="Times New Roman" pitchFamily="18" charset="0"/>
              </a:rPr>
              <a:t>1 </a:t>
            </a:r>
            <a:r>
              <a:rPr lang="en-US" sz="3000" dirty="0" err="1">
                <a:solidFill>
                  <a:schemeClr val="tx1"/>
                </a:solidFill>
                <a:latin typeface="Arial Narrow" pitchFamily="34" charset="0"/>
                <a:cs typeface="Times New Roman" pitchFamily="18" charset="0"/>
              </a:rPr>
              <a:t>Cor</a:t>
            </a:r>
            <a:r>
              <a:rPr lang="en-US" sz="3000" dirty="0">
                <a:solidFill>
                  <a:schemeClr val="tx1"/>
                </a:solidFill>
                <a:latin typeface="Arial Narrow" pitchFamily="34" charset="0"/>
                <a:cs typeface="Times New Roman" pitchFamily="18" charset="0"/>
              </a:rPr>
              <a:t> 12:12-31</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993</TotalTime>
  <Words>244</Words>
  <Application>Microsoft Office PowerPoint</Application>
  <PresentationFormat>On-screen Show (4:3)</PresentationFormat>
  <Paragraphs>50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Trek</vt:lpstr>
      <vt:lpstr>CATECHETICAL TEXTBOOK SERIES OF THE SYRO - MALABAR CHURCH</vt:lpstr>
      <vt:lpstr>Slide 2</vt:lpstr>
      <vt:lpstr>Slide 3</vt:lpstr>
      <vt:lpstr>Slide 4</vt:lpstr>
      <vt:lpstr>Slide 5</vt:lpstr>
      <vt:lpstr>Slide 6</vt:lpstr>
      <vt:lpstr>Slide 7</vt:lpstr>
      <vt:lpstr>Slide 8</vt:lpstr>
      <vt:lpstr>Word of God:  to Read and  Meditate  </vt:lpstr>
      <vt:lpstr>Word of God to Remember </vt:lpstr>
      <vt:lpstr>Let us Pray</vt:lpstr>
      <vt:lpstr>My Resolution</vt:lpstr>
      <vt:lpstr>To Think with the Church</vt:lpstr>
      <vt:lpstr>To Know the Mother Church</vt:lpstr>
      <vt:lpstr>Questions</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portex8</dc:creator>
  <cp:lastModifiedBy>Administrator</cp:lastModifiedBy>
  <cp:revision>206</cp:revision>
  <dcterms:created xsi:type="dcterms:W3CDTF">2009-12-14T09:57:33Z</dcterms:created>
  <dcterms:modified xsi:type="dcterms:W3CDTF">2015-10-16T07:11:59Z</dcterms:modified>
</cp:coreProperties>
</file>